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58" r:id="rId3"/>
    <p:sldId id="280" r:id="rId4"/>
    <p:sldId id="272" r:id="rId5"/>
    <p:sldId id="273" r:id="rId6"/>
    <p:sldId id="283" r:id="rId7"/>
    <p:sldId id="287" r:id="rId8"/>
    <p:sldId id="274" r:id="rId9"/>
    <p:sldId id="271" r:id="rId10"/>
    <p:sldId id="281" r:id="rId11"/>
    <p:sldId id="291" r:id="rId12"/>
    <p:sldId id="284" r:id="rId13"/>
    <p:sldId id="292" r:id="rId14"/>
    <p:sldId id="289" r:id="rId15"/>
    <p:sldId id="290" r:id="rId16"/>
    <p:sldId id="270" r:id="rId17"/>
    <p:sldId id="285" r:id="rId18"/>
    <p:sldId id="269" r:id="rId19"/>
    <p:sldId id="288" r:id="rId20"/>
    <p:sldId id="275" r:id="rId21"/>
    <p:sldId id="278" r:id="rId22"/>
    <p:sldId id="276" r:id="rId23"/>
    <p:sldId id="277"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587"/>
  </p:normalViewPr>
  <p:slideViewPr>
    <p:cSldViewPr>
      <p:cViewPr varScale="1">
        <p:scale>
          <a:sx n="81" d="100"/>
          <a:sy n="81" d="100"/>
        </p:scale>
        <p:origin x="101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7549DF-B67C-0341-8B7A-4BE56B95FC90}" type="datetimeFigureOut">
              <a:rPr lang="en-US" smtClean="0"/>
              <a:t>11/8/2016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80B4E9-5CB6-7E49-A863-81DD19E5FB6B}" type="slidenum">
              <a:rPr lang="en-US" smtClean="0"/>
              <a:t>‹#›</a:t>
            </a:fld>
            <a:endParaRPr lang="en-US"/>
          </a:p>
        </p:txBody>
      </p:sp>
    </p:spTree>
    <p:extLst>
      <p:ext uri="{BB962C8B-B14F-4D97-AF65-F5344CB8AC3E}">
        <p14:creationId xmlns:p14="http://schemas.microsoft.com/office/powerpoint/2010/main" val="1629910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E0460-49DC-DE41-81CF-AD9043D4B3A6}" type="datetimeFigureOut">
              <a:rPr lang="en-US" smtClean="0"/>
              <a:t>11/8/2016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DDE5CF-AD28-AE44-80E0-48120FF56D6D}" type="slidenum">
              <a:rPr lang="en-US" smtClean="0"/>
              <a:t>‹#›</a:t>
            </a:fld>
            <a:endParaRPr lang="en-US"/>
          </a:p>
        </p:txBody>
      </p:sp>
    </p:spTree>
    <p:extLst>
      <p:ext uri="{BB962C8B-B14F-4D97-AF65-F5344CB8AC3E}">
        <p14:creationId xmlns:p14="http://schemas.microsoft.com/office/powerpoint/2010/main" val="1998341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397B3-3536-466A-805C-D8E9FD8FE1BA}"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397B3-3536-466A-805C-D8E9FD8FE1BA}"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397B3-3536-466A-805C-D8E9FD8FE1BA}"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397B3-3536-466A-805C-D8E9FD8FE1BA}"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397B3-3536-466A-805C-D8E9FD8FE1BA}"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F397B3-3536-466A-805C-D8E9FD8FE1BA}"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F397B3-3536-466A-805C-D8E9FD8FE1BA}"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F397B3-3536-466A-805C-D8E9FD8FE1BA}"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397B3-3536-466A-805C-D8E9FD8FE1BA}"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397B3-3536-466A-805C-D8E9FD8FE1BA}"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397B3-3536-466A-805C-D8E9FD8FE1BA}"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1CA387-597F-404F-A838-066526C08B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397B3-3536-466A-805C-D8E9FD8FE1BA}" type="datetimeFigureOut">
              <a:rPr lang="en-US" smtClean="0"/>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CA387-597F-404F-A838-066526C08B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indy.McGowan@spps.org" TargetMode="External"/><Relationship Id="rId2" Type="http://schemas.openxmlformats.org/officeDocument/2006/relationships/hyperlink" Target="mailto:Anne.mcinerney@spps.org" TargetMode="External"/><Relationship Id="rId1" Type="http://schemas.openxmlformats.org/officeDocument/2006/relationships/slideLayout" Target="../slideLayouts/slideLayout2.xml"/><Relationship Id="rId4" Type="http://schemas.openxmlformats.org/officeDocument/2006/relationships/hyperlink" Target="mailto:Lynn.broberg@spp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2.ed.gov/about/inits/ed/foster-care/index.html"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ESSA and Fostering Connections</a:t>
            </a:r>
            <a:endParaRPr lang="en-US" dirty="0">
              <a:solidFill>
                <a:srgbClr val="FF0000"/>
              </a:solidFill>
            </a:endParaRPr>
          </a:p>
        </p:txBody>
      </p:sp>
      <p:sp>
        <p:nvSpPr>
          <p:cNvPr id="3" name="Subtitle 2"/>
          <p:cNvSpPr>
            <a:spLocks noGrp="1"/>
          </p:cNvSpPr>
          <p:nvPr>
            <p:ph type="subTitle" idx="1"/>
          </p:nvPr>
        </p:nvSpPr>
        <p:spPr>
          <a:xfrm>
            <a:off x="1371600" y="3429000"/>
            <a:ext cx="6400800" cy="2438400"/>
          </a:xfrm>
        </p:spPr>
        <p:txBody>
          <a:bodyPr>
            <a:normAutofit fontScale="77500" lnSpcReduction="20000"/>
          </a:bodyPr>
          <a:lstStyle/>
          <a:p>
            <a:r>
              <a:rPr lang="en-US" dirty="0" smtClean="0"/>
              <a:t>Anne McInerney, LICSW</a:t>
            </a:r>
          </a:p>
          <a:p>
            <a:r>
              <a:rPr lang="en-US" dirty="0" smtClean="0"/>
              <a:t>Cindy McGowan, LICSW</a:t>
            </a:r>
          </a:p>
          <a:p>
            <a:r>
              <a:rPr lang="en-US" dirty="0" smtClean="0"/>
              <a:t>Lynn </a:t>
            </a:r>
            <a:r>
              <a:rPr lang="en-US" dirty="0" err="1" smtClean="0"/>
              <a:t>Broberg</a:t>
            </a:r>
            <a:r>
              <a:rPr lang="en-US" dirty="0" smtClean="0"/>
              <a:t>, Nutrition Services</a:t>
            </a:r>
          </a:p>
          <a:p>
            <a:r>
              <a:rPr lang="en-US" dirty="0" smtClean="0"/>
              <a:t>Project REACH and Fostering Connections</a:t>
            </a:r>
          </a:p>
          <a:p>
            <a:r>
              <a:rPr lang="en-US" dirty="0" smtClean="0"/>
              <a:t>St. Paul Public Schools</a:t>
            </a:r>
          </a:p>
          <a:p>
            <a:r>
              <a:rPr lang="en-US" dirty="0" smtClean="0"/>
              <a:t>Office of Federal Programs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ESSA: Fostering Connections</a:t>
            </a:r>
            <a:br>
              <a:rPr lang="en-US" dirty="0" smtClean="0">
                <a:solidFill>
                  <a:srgbClr val="FF0000"/>
                </a:solidFill>
              </a:rPr>
            </a:br>
            <a:r>
              <a:rPr lang="en-US" dirty="0" smtClean="0">
                <a:solidFill>
                  <a:srgbClr val="FF0000"/>
                </a:solidFill>
              </a:rPr>
              <a:t> State Points of Contact</a:t>
            </a:r>
            <a:endParaRPr lang="en-US" dirty="0">
              <a:solidFill>
                <a:srgbClr val="FF00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b="1" dirty="0" smtClean="0"/>
              <a:t>State education </a:t>
            </a:r>
            <a:r>
              <a:rPr lang="en-US" dirty="0" smtClean="0"/>
              <a:t>agencies must designate a point of contact for child welfare agencies; this </a:t>
            </a:r>
            <a:r>
              <a:rPr lang="en-US" u="sng" dirty="0" smtClean="0"/>
              <a:t>may not be </a:t>
            </a:r>
            <a:r>
              <a:rPr lang="en-US" dirty="0" smtClean="0"/>
              <a:t>the same person as the state’s McKinney-Vento coordinator.</a:t>
            </a:r>
            <a:r>
              <a:rPr lang="en-US" b="1" dirty="0"/>
              <a:t> </a:t>
            </a:r>
            <a:endParaRPr lang="en-US" b="1" dirty="0" smtClean="0"/>
          </a:p>
          <a:p>
            <a:endParaRPr lang="en-US" b="1" dirty="0" smtClean="0"/>
          </a:p>
          <a:p>
            <a:r>
              <a:rPr lang="en-US" b="1" dirty="0" smtClean="0"/>
              <a:t>State </a:t>
            </a:r>
            <a:r>
              <a:rPr lang="en-US" b="1" dirty="0"/>
              <a:t>Department of Human Services </a:t>
            </a:r>
            <a:r>
              <a:rPr lang="en-US" dirty="0"/>
              <a:t>should designate a point of </a:t>
            </a:r>
            <a:r>
              <a:rPr lang="en-US" dirty="0" smtClean="0"/>
              <a:t>contact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Points of Contact</a:t>
            </a:r>
            <a:endParaRPr lang="en-US" dirty="0"/>
          </a:p>
        </p:txBody>
      </p:sp>
      <p:sp>
        <p:nvSpPr>
          <p:cNvPr id="3" name="Content Placeholder 2"/>
          <p:cNvSpPr>
            <a:spLocks noGrp="1"/>
          </p:cNvSpPr>
          <p:nvPr>
            <p:ph idx="1"/>
          </p:nvPr>
        </p:nvSpPr>
        <p:spPr/>
        <p:txBody>
          <a:bodyPr>
            <a:normAutofit lnSpcReduction="10000"/>
          </a:bodyPr>
          <a:lstStyle/>
          <a:p>
            <a:r>
              <a:rPr lang="en-US" b="1" dirty="0"/>
              <a:t>Local Child Welfare Agency </a:t>
            </a:r>
            <a:r>
              <a:rPr lang="en-US" dirty="0"/>
              <a:t>should designate a point of contact and notify the LEA</a:t>
            </a:r>
          </a:p>
          <a:p>
            <a:endParaRPr lang="en-US" dirty="0"/>
          </a:p>
          <a:p>
            <a:pPr>
              <a:buNone/>
            </a:pPr>
            <a:r>
              <a:rPr lang="en-US" dirty="0"/>
              <a:t>•  </a:t>
            </a:r>
            <a:r>
              <a:rPr lang="en-US" b="1" dirty="0" smtClean="0"/>
              <a:t>Local </a:t>
            </a:r>
            <a:r>
              <a:rPr lang="en-US" b="1" dirty="0"/>
              <a:t>education agencies </a:t>
            </a:r>
            <a:r>
              <a:rPr lang="en-US" dirty="0"/>
              <a:t>must collaborate with the state or local child welfare agency to designate a point of contact </a:t>
            </a:r>
            <a:r>
              <a:rPr lang="en-US" i="1" dirty="0"/>
              <a:t>if the child welfare agency has given notice </a:t>
            </a:r>
            <a:r>
              <a:rPr lang="en-US" dirty="0"/>
              <a:t>of designating its own point of contact.  </a:t>
            </a:r>
          </a:p>
          <a:p>
            <a:pPr lvl="1">
              <a:buFont typeface="Arial" charset="0"/>
              <a:buChar char="•"/>
            </a:pPr>
            <a:r>
              <a:rPr lang="en-US" u="sng" dirty="0"/>
              <a:t>Must be able to carry out their duties as </a:t>
            </a:r>
            <a:r>
              <a:rPr lang="en-US" u="sng" dirty="0" smtClean="0"/>
              <a:t>liaison</a:t>
            </a:r>
          </a:p>
          <a:p>
            <a:pPr lvl="1">
              <a:buFont typeface="Arial" charset="0"/>
              <a:buChar char="•"/>
            </a:pPr>
            <a:r>
              <a:rPr lang="en-US" u="sng" dirty="0" smtClean="0"/>
              <a:t>Cannot be paid from McKinney </a:t>
            </a:r>
            <a:r>
              <a:rPr lang="en-US" u="sng" dirty="0" err="1" smtClean="0"/>
              <a:t>Vento</a:t>
            </a:r>
            <a:r>
              <a:rPr lang="en-US" u="sng" dirty="0" smtClean="0"/>
              <a:t> set aside</a:t>
            </a:r>
            <a:endParaRPr lang="en-US" u="sng" dirty="0"/>
          </a:p>
          <a:p>
            <a:endParaRPr lang="en-US" dirty="0"/>
          </a:p>
        </p:txBody>
      </p:sp>
    </p:spTree>
    <p:extLst>
      <p:ext uri="{BB962C8B-B14F-4D97-AF65-F5344CB8AC3E}">
        <p14:creationId xmlns:p14="http://schemas.microsoft.com/office/powerpoint/2010/main" val="197029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 ESSA</a:t>
            </a:r>
            <a:endParaRPr lang="en-US" dirty="0">
              <a:solidFill>
                <a:srgbClr val="FF0000"/>
              </a:solidFill>
            </a:endParaRPr>
          </a:p>
        </p:txBody>
      </p:sp>
      <p:sp>
        <p:nvSpPr>
          <p:cNvPr id="3" name="Content Placeholder 2"/>
          <p:cNvSpPr>
            <a:spLocks noGrp="1"/>
          </p:cNvSpPr>
          <p:nvPr>
            <p:ph idx="1"/>
          </p:nvPr>
        </p:nvSpPr>
        <p:spPr>
          <a:xfrm>
            <a:off x="457200" y="1600200"/>
            <a:ext cx="8229600" cy="4525963"/>
          </a:xfrm>
        </p:spPr>
        <p:txBody>
          <a:bodyPr>
            <a:noAutofit/>
          </a:bodyPr>
          <a:lstStyle/>
          <a:p>
            <a:pPr>
              <a:buNone/>
            </a:pPr>
            <a:r>
              <a:rPr lang="en-US" sz="1400" dirty="0" smtClean="0"/>
              <a:t>55 “(g) OTHER PLAN PROVISIONS.— (1) DESCRIPTIONS.—Each State plan shall describe...(E) the steps a State educational agency will take to ensure collaboration with the State agency responsible for administering the State plans under parts B and E of title IV of the Social Security Act (42 U.S.C. 621 et seq. and 670 et seq.) to ensure the educational stability of children in foster care, including assurances that... (iv) the State educational agency </a:t>
            </a:r>
            <a:r>
              <a:rPr lang="en-US" sz="1400" b="1" dirty="0" smtClean="0"/>
              <a:t>will designate an employee to serve as a point of contact </a:t>
            </a:r>
            <a:r>
              <a:rPr lang="en-US" sz="1400" dirty="0" smtClean="0"/>
              <a:t>for child welfare agencies and to oversee implementation of the State agency responsibilities required under this subparagraph....” 20 U.S.C. 6311(g)(1)(E)(iv).</a:t>
            </a:r>
          </a:p>
          <a:p>
            <a:pPr>
              <a:buNone/>
            </a:pPr>
            <a:r>
              <a:rPr lang="en-US" sz="1400" dirty="0" smtClean="0"/>
              <a:t>56 “(g) OTHER PLAN PROVISIONS.— (1) DESCRIPTIONS.—Each State plan shall describe...(E) the steps a State educational agency will take to ensure collaboration with the State agency responsible for administering the State plans under parts B and E of title IV of the Social Security Act (42 U.S.C. 621 et seq. and 670 et seq.) to ensure the educational stability of children in foster care, including assurances that... (iv) the State educational agency will designate an employee to serve as a point of contact for child welfare agencies and to oversee implementation of the State agency responsibilities required under this subparagraph, and </a:t>
            </a:r>
            <a:r>
              <a:rPr lang="en-US" sz="1400" b="1" dirty="0" smtClean="0"/>
              <a:t>such point of contact shall not be the State’s Coordinator for Education of Homeless Children and Youths </a:t>
            </a:r>
            <a:r>
              <a:rPr lang="en-US" sz="1400" dirty="0" smtClean="0"/>
              <a:t>under section 722(d)(3) of the McKinney- Vento Homeless Assistance Act (42 U.S.C. 11432(d)(3)).” 20 U.S.C. 6311(g)(1)(E)(iv).</a:t>
            </a:r>
          </a:p>
          <a:p>
            <a:pPr>
              <a:buNone/>
            </a:pPr>
            <a:r>
              <a:rPr lang="en-US" sz="1400" dirty="0" smtClean="0"/>
              <a:t>60 “(c) ASSURANCES.— Each local educational agency plan shall provide assurances that the local educational agency will...(5) collaborate with the State or local child welfare agency to—(A</a:t>
            </a:r>
            <a:r>
              <a:rPr lang="en-US" sz="1400" b="1" dirty="0" smtClean="0"/>
              <a:t>) designate a point of contact if the corresponding child welfare agency notifies the local educational agency, in writing, that the agency has designated an employee to serve as a point of contact for the local educational agency</a:t>
            </a:r>
            <a:r>
              <a:rPr lang="en-US" sz="1400" dirty="0" smtClean="0"/>
              <a:t>.” 20 U.S.C. 6312(c)(5)(A).  A of the Elementary and Secondary Education Act </a:t>
            </a:r>
          </a:p>
          <a:p>
            <a:pPr>
              <a:buNone/>
            </a:pPr>
            <a:endParaRPr lang="en-US" sz="1400" dirty="0" smtClean="0"/>
          </a:p>
          <a:p>
            <a:pPr>
              <a:buNone/>
            </a:pPr>
            <a:r>
              <a:rPr lang="en-US" sz="14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10 Duties for MV Liaison</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Homeless children and youth are identified </a:t>
            </a:r>
          </a:p>
          <a:p>
            <a:r>
              <a:rPr lang="en-US" dirty="0" smtClean="0"/>
              <a:t>HCY are enrolled </a:t>
            </a:r>
          </a:p>
          <a:p>
            <a:r>
              <a:rPr lang="en-US" dirty="0" smtClean="0"/>
              <a:t>HCY receive educational services</a:t>
            </a:r>
          </a:p>
          <a:p>
            <a:r>
              <a:rPr lang="en-US" dirty="0" smtClean="0"/>
              <a:t>HCY receive referrals</a:t>
            </a:r>
          </a:p>
          <a:p>
            <a:r>
              <a:rPr lang="en-US" dirty="0" smtClean="0"/>
              <a:t>Parents or guardians are informed of educational opportunities</a:t>
            </a:r>
          </a:p>
          <a:p>
            <a:r>
              <a:rPr lang="en-US" dirty="0" smtClean="0"/>
              <a:t>Public Notice of students’ rights</a:t>
            </a:r>
          </a:p>
          <a:p>
            <a:r>
              <a:rPr lang="en-US" dirty="0" smtClean="0"/>
              <a:t>Disputes are mediated</a:t>
            </a:r>
          </a:p>
          <a:p>
            <a:r>
              <a:rPr lang="en-US" dirty="0" smtClean="0"/>
              <a:t>HCY can access transportation</a:t>
            </a:r>
          </a:p>
          <a:p>
            <a:r>
              <a:rPr lang="en-US" dirty="0" smtClean="0"/>
              <a:t>School personnel receive PD</a:t>
            </a:r>
          </a:p>
          <a:p>
            <a:r>
              <a:rPr lang="en-US" dirty="0" smtClean="0"/>
              <a:t>UY are enrolled, receive partial credits and assistance with FAFSA</a:t>
            </a:r>
            <a:endParaRPr lang="en-US" dirty="0"/>
          </a:p>
        </p:txBody>
      </p:sp>
    </p:spTree>
    <p:extLst>
      <p:ext uri="{BB962C8B-B14F-4D97-AF65-F5344CB8AC3E}">
        <p14:creationId xmlns:p14="http://schemas.microsoft.com/office/powerpoint/2010/main" val="1333289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we identify the foster youth?</a:t>
            </a:r>
            <a:endParaRPr lang="en-US" dirty="0"/>
          </a:p>
        </p:txBody>
      </p:sp>
      <p:sp>
        <p:nvSpPr>
          <p:cNvPr id="3" name="Content Placeholder 2"/>
          <p:cNvSpPr>
            <a:spLocks noGrp="1"/>
          </p:cNvSpPr>
          <p:nvPr>
            <p:ph idx="1"/>
          </p:nvPr>
        </p:nvSpPr>
        <p:spPr/>
        <p:txBody>
          <a:bodyPr/>
          <a:lstStyle/>
          <a:p>
            <a:r>
              <a:rPr lang="en-US" dirty="0" smtClean="0"/>
              <a:t>Through our county point of contact	</a:t>
            </a:r>
          </a:p>
          <a:p>
            <a:pPr lvl="1"/>
            <a:r>
              <a:rPr lang="en-US" dirty="0" smtClean="0"/>
              <a:t>Ask county to inform you when student is placed</a:t>
            </a:r>
          </a:p>
          <a:p>
            <a:r>
              <a:rPr lang="en-US" dirty="0" smtClean="0"/>
              <a:t>Through our nutrition services</a:t>
            </a:r>
            <a:endParaRPr lang="en-US" dirty="0"/>
          </a:p>
        </p:txBody>
      </p:sp>
    </p:spTree>
    <p:extLst>
      <p:ext uri="{BB962C8B-B14F-4D97-AF65-F5344CB8AC3E}">
        <p14:creationId xmlns:p14="http://schemas.microsoft.com/office/powerpoint/2010/main" val="1169754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Nutrition Services</a:t>
            </a:r>
            <a:br>
              <a:rPr lang="en-US" dirty="0" smtClean="0"/>
            </a:br>
            <a:r>
              <a:rPr lang="en-US" dirty="0" smtClean="0"/>
              <a:t>Direct Certification Notification</a:t>
            </a:r>
            <a:endParaRPr lang="en-US" dirty="0"/>
          </a:p>
        </p:txBody>
      </p:sp>
      <p:sp>
        <p:nvSpPr>
          <p:cNvPr id="3" name="Content Placeholder 2"/>
          <p:cNvSpPr>
            <a:spLocks noGrp="1"/>
          </p:cNvSpPr>
          <p:nvPr>
            <p:ph idx="1"/>
          </p:nvPr>
        </p:nvSpPr>
        <p:spPr/>
        <p:txBody>
          <a:bodyPr/>
          <a:lstStyle/>
          <a:p>
            <a:r>
              <a:rPr lang="en-US" dirty="0" smtClean="0"/>
              <a:t>School Food Authorities receive e-mail notification from MDE when new DCRT list is available on </a:t>
            </a:r>
            <a:r>
              <a:rPr lang="en-US" dirty="0" err="1" smtClean="0"/>
              <a:t>CLiCS</a:t>
            </a:r>
            <a:endParaRPr lang="en-US" dirty="0" smtClean="0"/>
          </a:p>
          <a:p>
            <a:r>
              <a:rPr lang="en-US" dirty="0" smtClean="0"/>
              <a:t>SPPS NS downloads list and filters for foster students</a:t>
            </a:r>
          </a:p>
          <a:p>
            <a:r>
              <a:rPr lang="en-US" dirty="0" smtClean="0"/>
              <a:t>Notifies district’s homeless liaison</a:t>
            </a:r>
          </a:p>
        </p:txBody>
      </p:sp>
    </p:spTree>
    <p:extLst>
      <p:ext uri="{BB962C8B-B14F-4D97-AF65-F5344CB8AC3E}">
        <p14:creationId xmlns:p14="http://schemas.microsoft.com/office/powerpoint/2010/main" val="3583939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ESSA:</a:t>
            </a:r>
            <a:br>
              <a:rPr lang="en-US" dirty="0" smtClean="0">
                <a:solidFill>
                  <a:srgbClr val="FF0000"/>
                </a:solidFill>
              </a:rPr>
            </a:br>
            <a:r>
              <a:rPr lang="en-US" dirty="0" smtClean="0">
                <a:solidFill>
                  <a:srgbClr val="FF0000"/>
                </a:solidFill>
              </a:rPr>
              <a:t>Fostering Connections Transportation</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Develop and implement clear written procedures governing how transportation to maintain children in foster care in their school of origin when in their best interest will be provided, arranged, and funded for the duration of the time in foster care </a:t>
            </a:r>
            <a:r>
              <a:rPr lang="en-US" dirty="0" smtClean="0">
                <a:solidFill>
                  <a:srgbClr val="FF0000"/>
                </a:solidFill>
              </a:rPr>
              <a:t>by December 10, 2016</a:t>
            </a:r>
            <a:endParaRPr lang="en-US" dirty="0" smtClean="0"/>
          </a:p>
          <a:p>
            <a:pPr>
              <a:buNone/>
            </a:pPr>
            <a:endParaRPr lang="en-US" dirty="0" smtClean="0"/>
          </a:p>
          <a:p>
            <a:r>
              <a:rPr lang="en-US" dirty="0" smtClean="0"/>
              <a:t>Ensure </a:t>
            </a:r>
            <a:r>
              <a:rPr lang="en-US" dirty="0"/>
              <a:t>that if there are additional costs incurred in providing transportation to </a:t>
            </a:r>
            <a:r>
              <a:rPr lang="en-US" dirty="0" smtClean="0"/>
              <a:t>the school </a:t>
            </a:r>
            <a:r>
              <a:rPr lang="en-US" dirty="0"/>
              <a:t>of origin, LEAs will provide it </a:t>
            </a:r>
            <a:r>
              <a:rPr lang="en-US" dirty="0" smtClean="0"/>
              <a:t>if:</a:t>
            </a:r>
          </a:p>
          <a:p>
            <a:pPr lvl="2"/>
            <a:r>
              <a:rPr lang="en-US" dirty="0" smtClean="0"/>
              <a:t>They </a:t>
            </a:r>
            <a:r>
              <a:rPr lang="en-US" dirty="0"/>
              <a:t>are reimbursed by the child welfare </a:t>
            </a:r>
            <a:r>
              <a:rPr lang="en-US" dirty="0" smtClean="0"/>
              <a:t>agency;</a:t>
            </a:r>
          </a:p>
          <a:p>
            <a:pPr lvl="2"/>
            <a:r>
              <a:rPr lang="en-US" dirty="0" smtClean="0"/>
              <a:t>The </a:t>
            </a:r>
            <a:r>
              <a:rPr lang="en-US" dirty="0"/>
              <a:t>LEA agrees to pay the costs; </a:t>
            </a:r>
            <a:r>
              <a:rPr lang="en-US" dirty="0" smtClean="0"/>
              <a:t>or</a:t>
            </a:r>
          </a:p>
          <a:p>
            <a:pPr lvl="2"/>
            <a:r>
              <a:rPr lang="en-US" dirty="0" smtClean="0"/>
              <a:t>The </a:t>
            </a:r>
            <a:r>
              <a:rPr lang="en-US" dirty="0"/>
              <a:t>LEA and the child welfare agency agree to share the costs</a:t>
            </a:r>
            <a:r>
              <a:rPr lang="en-US" dirty="0" smtClean="0"/>
              <a:t>.</a:t>
            </a:r>
          </a:p>
          <a:p>
            <a:pPr lvl="2"/>
            <a:endParaRPr lang="en-US" dirty="0"/>
          </a:p>
          <a:p>
            <a:pPr lvl="2"/>
            <a:r>
              <a:rPr lang="en-US" dirty="0" smtClean="0"/>
              <a:t>Ensure that foster youth who need transportation to the school of origin promptly receive it in a cost-effective manner, and in accordance with the child welfare agency’s authority to use child welfare funding available under section 475(4)(A) of </a:t>
            </a:r>
            <a:r>
              <a:rPr lang="en-US" dirty="0" smtClean="0">
                <a:solidFill>
                  <a:srgbClr val="FF0000"/>
                </a:solidFill>
              </a:rPr>
              <a:t>Title IV-E </a:t>
            </a:r>
            <a:r>
              <a:rPr lang="en-US" dirty="0" smtClean="0"/>
              <a:t>of the Social Security Act to provide transportation.</a:t>
            </a:r>
          </a:p>
          <a:p>
            <a:pPr lvl="2"/>
            <a:r>
              <a:rPr lang="en-US" dirty="0" smtClean="0"/>
              <a:t>Title I, Part A funds can be used for students experiencing homelessness, </a:t>
            </a:r>
            <a:r>
              <a:rPr lang="en-US" b="1" dirty="0" smtClean="0"/>
              <a:t>but not children in or awaiting foster care (see handout)</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 ESSA</a:t>
            </a:r>
            <a:endParaRPr lang="en-US"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pPr>
              <a:buNone/>
            </a:pPr>
            <a:r>
              <a:rPr lang="en-US" sz="4800" dirty="0" smtClean="0"/>
              <a:t>57 “(c) ASSURANCES.— Each local educational agency plan shall provide assurances that the local educational agency will</a:t>
            </a:r>
            <a:r>
              <a:rPr lang="en-US" sz="4800" b="1" dirty="0" smtClean="0"/>
              <a:t>...(</a:t>
            </a:r>
            <a:r>
              <a:rPr lang="en-US" sz="4800" dirty="0" smtClean="0"/>
              <a:t>5) collaborate with the State or local child welfare agency to... </a:t>
            </a:r>
            <a:r>
              <a:rPr lang="en-US" sz="4800" b="1" dirty="0" smtClean="0"/>
              <a:t>(B) by not later than 1 year after the date of enactment of the Every Student Succeeds Act, </a:t>
            </a:r>
            <a:r>
              <a:rPr lang="en-US" sz="4800" dirty="0" smtClean="0"/>
              <a:t>develop and implement clear written procedures governing how transportation to maintain children in foster care in their school of origin when in their best interest will be provided, arranged, and funded for the duration of the time in foster care, which procedures shall— (</a:t>
            </a:r>
            <a:r>
              <a:rPr lang="en-US" sz="4800" dirty="0" err="1" smtClean="0"/>
              <a:t>i</a:t>
            </a:r>
            <a:r>
              <a:rPr lang="en-US" sz="4800" dirty="0" smtClean="0"/>
              <a:t>) ensure that children in foster care needing transportation to the school of origin will promptly receive transportation in a cost-effective manner and in accordance with section 475(4)(A) of the Social Security Act (42 U.S.C. 675(4)(A)).” 20 U.S.C. 6312(c)(5)(B)(</a:t>
            </a:r>
            <a:r>
              <a:rPr lang="en-US" sz="4800" dirty="0" err="1" smtClean="0"/>
              <a:t>i</a:t>
            </a:r>
            <a:r>
              <a:rPr lang="en-US" sz="4800" dirty="0" smtClean="0"/>
              <a:t>).</a:t>
            </a:r>
          </a:p>
          <a:p>
            <a:pPr>
              <a:buNone/>
            </a:pPr>
            <a:r>
              <a:rPr lang="en-US" sz="4800" dirty="0" smtClean="0"/>
              <a:t>!  Ensure that foster youth who need transportation to the school of origin promptly receive it in a cost-effective manner, and in accordance with the child welfare agency’s authority to use child welfare funding available under section 475(4)(A) of Title IV-E of the Social Security Act to provide transportation.58</a:t>
            </a:r>
          </a:p>
          <a:p>
            <a:pPr>
              <a:buNone/>
            </a:pPr>
            <a:r>
              <a:rPr lang="en-US" sz="4800" dirty="0" smtClean="0"/>
              <a:t>!  Ensure that if there are additional costs incurred in providing transportation to the school of origin, LEAs will provide it if:</a:t>
            </a:r>
          </a:p>
          <a:p>
            <a:pPr>
              <a:buNone/>
            </a:pPr>
            <a:r>
              <a:rPr lang="en-US" sz="4800" b="1" dirty="0" smtClean="0"/>
              <a:t>They are reimbursed by the child welfare agency;</a:t>
            </a:r>
          </a:p>
          <a:p>
            <a:pPr>
              <a:buNone/>
            </a:pPr>
            <a:r>
              <a:rPr lang="en-US" sz="4800" b="1" dirty="0" smtClean="0"/>
              <a:t>The LEA agrees to pay the costs; or</a:t>
            </a:r>
          </a:p>
          <a:p>
            <a:pPr>
              <a:buNone/>
            </a:pPr>
            <a:r>
              <a:rPr lang="en-US" sz="4800" b="1" dirty="0" smtClean="0"/>
              <a:t>The LEA and the child welfare agency agree to share the costs.59</a:t>
            </a:r>
          </a:p>
          <a:p>
            <a:pPr>
              <a:buNone/>
            </a:pPr>
            <a:r>
              <a:rPr lang="en-US" sz="4800" dirty="0" smtClean="0"/>
              <a:t>o Designate a point of contact for the local child welfare agency, if the local child welfare agency notifies the LEA, in writing, that it has designated a point of contact for the LEA.60</a:t>
            </a:r>
          </a:p>
          <a:p>
            <a:pPr>
              <a:buNone/>
            </a:pPr>
            <a:r>
              <a:rPr lang="en-US" sz="4800" dirty="0" smtClean="0"/>
              <a:t>58 “(c) ASSURANCES.— Each local educational agency plan shall provide assurances that the local educational agency will...(5) collaborate with the State or local child welfare agency to... (B) by not later than 1 year after the date of enactment of the Every Student Succeeds Act, </a:t>
            </a:r>
            <a:r>
              <a:rPr lang="en-US" sz="4800" b="1" dirty="0" smtClean="0"/>
              <a:t>develop and implement clear written procedures governing how transportation to maintain children in foster care in their school of origin when in their best interest will be provided, arranged, and funded for the duration of the time in foster care....” 20 U.S.C. 6312(c)(5)(B).</a:t>
            </a:r>
          </a:p>
          <a:p>
            <a:pPr>
              <a:buNone/>
            </a:pPr>
            <a:r>
              <a:rPr lang="en-US" sz="4800" dirty="0" smtClean="0"/>
              <a:t>59 “(c) ASSURANCES.— Each local educational agency plan shall provide assurances that the local educational agency will...(5) collaborate with the State or local child welfare agency to... (B) by not later than 1 year after the date of enactment of the Every Student Succeeds Act, </a:t>
            </a:r>
            <a:r>
              <a:rPr lang="en-US" sz="4800" b="1" dirty="0" smtClean="0"/>
              <a:t>develop and implement clear written procedures governing how transportation to maintain children in foster care in their school of origin when in their best interest will be provided, arranged, and funded for the duration of the time in foster care, which procedures shall... (ii) ensure that, if there are additional costs incurred in providing transportation to maintain children in foster care in their schools of origin, the local educational agency will provide transportation to the school of origin if—</a:t>
            </a:r>
          </a:p>
          <a:p>
            <a:pPr>
              <a:buNone/>
            </a:pPr>
            <a:r>
              <a:rPr lang="en-US" sz="4800" dirty="0" smtClean="0"/>
              <a:t>(I) the local child welfare agency agrees to reimburse the local educational agency for the cost of such transportation;</a:t>
            </a:r>
          </a:p>
          <a:p>
            <a:pPr>
              <a:buNone/>
            </a:pPr>
            <a:r>
              <a:rPr lang="en-US" sz="4800" dirty="0" smtClean="0"/>
              <a:t>(II) the local educational agency agrees to pay for the cost of such transportation; or</a:t>
            </a:r>
          </a:p>
          <a:p>
            <a:pPr>
              <a:buNone/>
            </a:pPr>
            <a:r>
              <a:rPr lang="en-US" sz="4800" dirty="0" smtClean="0"/>
              <a:t>(III) the local educational agency and the local child welfare agency agree to share the cost of such transportation” 20 U.S.C. 6312(c)(5)(B)(ii).</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FF0000"/>
                </a:solidFill>
              </a:rPr>
              <a:t>Every Student Succeeds Act:</a:t>
            </a:r>
            <a:br>
              <a:rPr lang="en-US" sz="3200" dirty="0" smtClean="0">
                <a:solidFill>
                  <a:srgbClr val="FF0000"/>
                </a:solidFill>
              </a:rPr>
            </a:br>
            <a:r>
              <a:rPr lang="en-US" sz="3200" dirty="0" smtClean="0">
                <a:solidFill>
                  <a:srgbClr val="FF0000"/>
                </a:solidFill>
              </a:rPr>
              <a:t> Implications for students “awaiting foster care”</a:t>
            </a:r>
            <a:endParaRPr lang="en-US" sz="32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buNone/>
            </a:pPr>
            <a:r>
              <a:rPr lang="en-US" dirty="0"/>
              <a:t>One year after </a:t>
            </a:r>
            <a:r>
              <a:rPr lang="en-US" dirty="0" smtClean="0"/>
              <a:t>enactment of ESSA, </a:t>
            </a:r>
            <a:r>
              <a:rPr lang="en-US" dirty="0"/>
              <a:t>the phrase </a:t>
            </a:r>
            <a:endParaRPr lang="en-US" dirty="0" smtClean="0"/>
          </a:p>
          <a:p>
            <a:pPr>
              <a:buNone/>
            </a:pPr>
            <a:r>
              <a:rPr lang="en-US" dirty="0" smtClean="0"/>
              <a:t>“</a:t>
            </a:r>
            <a:r>
              <a:rPr lang="en-US" dirty="0"/>
              <a:t>awaiting foster care placement” </a:t>
            </a:r>
            <a:endParaRPr lang="en-US" dirty="0" smtClean="0"/>
          </a:p>
          <a:p>
            <a:pPr>
              <a:buNone/>
            </a:pPr>
            <a:r>
              <a:rPr lang="en-US" dirty="0" smtClean="0"/>
              <a:t>will </a:t>
            </a:r>
            <a:r>
              <a:rPr lang="en-US" dirty="0"/>
              <a:t>be deleted from </a:t>
            </a:r>
            <a:r>
              <a:rPr lang="en-US" dirty="0" smtClean="0"/>
              <a:t>the definition </a:t>
            </a:r>
            <a:r>
              <a:rPr lang="en-US" dirty="0"/>
              <a:t>of homelessness in </a:t>
            </a:r>
            <a:r>
              <a:rPr lang="en-US" dirty="0" smtClean="0"/>
              <a:t>the MCKINNEY VENTO</a:t>
            </a:r>
          </a:p>
          <a:p>
            <a:pPr algn="ctr">
              <a:buNone/>
            </a:pPr>
            <a:r>
              <a:rPr lang="en-US" sz="4700" dirty="0" smtClean="0">
                <a:solidFill>
                  <a:srgbClr val="FF0000"/>
                </a:solidFill>
              </a:rPr>
              <a:t>DECEMBER 10, 2016</a:t>
            </a:r>
          </a:p>
          <a:p>
            <a:pPr>
              <a:buNone/>
            </a:pPr>
            <a:r>
              <a:rPr lang="en-US" dirty="0" smtClean="0"/>
              <a:t>Students that qualify for MV before </a:t>
            </a:r>
            <a:r>
              <a:rPr lang="en-US" dirty="0" smtClean="0">
                <a:solidFill>
                  <a:srgbClr val="FF0000"/>
                </a:solidFill>
              </a:rPr>
              <a:t>Dec. 10 </a:t>
            </a:r>
            <a:r>
              <a:rPr lang="en-US" dirty="0" smtClean="0"/>
              <a:t>will continue the rest of the year. </a:t>
            </a:r>
          </a:p>
          <a:p>
            <a:pPr>
              <a:buNone/>
            </a:pPr>
            <a:r>
              <a:rPr lang="en-US" dirty="0" smtClean="0"/>
              <a:t>Students that are placed</a:t>
            </a:r>
            <a:r>
              <a:rPr lang="en-US" dirty="0" smtClean="0">
                <a:solidFill>
                  <a:srgbClr val="FF0000"/>
                </a:solidFill>
              </a:rPr>
              <a:t> AFTER Dec. 10 in </a:t>
            </a:r>
          </a:p>
          <a:p>
            <a:pPr>
              <a:buNone/>
            </a:pPr>
            <a:endParaRPr lang="en-US" dirty="0" smtClean="0"/>
          </a:p>
          <a:p>
            <a:pPr>
              <a:buNone/>
            </a:pPr>
            <a:r>
              <a:rPr lang="en-US" dirty="0" smtClean="0"/>
              <a:t>will now qualify under FOSTERING CONNECTIONS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3" end="3"/>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3.17919E-6 L 0 0.44393 " pathEditMode="relative" rAng="0" ptsTypes="AA">
                                      <p:cBhvr>
                                        <p:cTn id="10" dur="2000" fill="hold"/>
                                        <p:tgtEl>
                                          <p:spTgt spid="3">
                                            <p:txEl>
                                              <p:pRg st="1" end="1"/>
                                            </p:txEl>
                                          </p:spTgt>
                                        </p:tgtEl>
                                        <p:attrNameLst>
                                          <p:attrName>ppt_x</p:attrName>
                                          <p:attrName>ppt_y</p:attrName>
                                        </p:attrNameLst>
                                      </p:cBhvr>
                                      <p:rCtr x="0"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 ESSA</a:t>
            </a:r>
            <a:endParaRPr lang="en-US"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pPr>
              <a:buNone/>
            </a:pPr>
            <a:r>
              <a:rPr lang="en-US" dirty="0" smtClean="0"/>
              <a:t>51 The deletion of “awaiting foster care placement” goes into effect on December 10, 2016 in every State except AR, DE and NV, where the deletion is effective on December 10,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rPr>
              <a:t>What we know</a:t>
            </a:r>
            <a:br>
              <a:rPr lang="en-US" sz="3200" dirty="0" smtClean="0">
                <a:solidFill>
                  <a:srgbClr val="FF0000"/>
                </a:solidFill>
              </a:rPr>
            </a:br>
            <a:r>
              <a:rPr lang="en-US" sz="3200" dirty="0" smtClean="0">
                <a:solidFill>
                  <a:srgbClr val="FF0000"/>
                </a:solidFill>
              </a:rPr>
              <a:t>about students in foster care:</a:t>
            </a:r>
            <a:endParaRPr lang="en-US" sz="3200" dirty="0">
              <a:solidFill>
                <a:srgbClr val="FF0000"/>
              </a:solidFill>
            </a:endParaRPr>
          </a:p>
        </p:txBody>
      </p:sp>
      <p:sp>
        <p:nvSpPr>
          <p:cNvPr id="3" name="Content Placeholder 2"/>
          <p:cNvSpPr>
            <a:spLocks noGrp="1"/>
          </p:cNvSpPr>
          <p:nvPr>
            <p:ph idx="1"/>
          </p:nvPr>
        </p:nvSpPr>
        <p:spPr>
          <a:xfrm>
            <a:off x="572267" y="1417638"/>
            <a:ext cx="8229600" cy="5181600"/>
          </a:xfrm>
        </p:spPr>
        <p:txBody>
          <a:bodyPr>
            <a:normAutofit fontScale="92500" lnSpcReduction="20000"/>
          </a:bodyPr>
          <a:lstStyle/>
          <a:p>
            <a:r>
              <a:rPr lang="en-US" dirty="0"/>
              <a:t>Children and youth in foster care represent one of the </a:t>
            </a:r>
            <a:r>
              <a:rPr lang="en-US" dirty="0">
                <a:solidFill>
                  <a:srgbClr val="FF0000"/>
                </a:solidFill>
              </a:rPr>
              <a:t>most vulnerable </a:t>
            </a:r>
            <a:r>
              <a:rPr lang="en-US" dirty="0"/>
              <a:t>student subgroups in this country. </a:t>
            </a:r>
            <a:endParaRPr lang="en-US" dirty="0" smtClean="0"/>
          </a:p>
          <a:p>
            <a:r>
              <a:rPr lang="en-US" dirty="0" smtClean="0"/>
              <a:t>Of </a:t>
            </a:r>
            <a:r>
              <a:rPr lang="en-US" dirty="0"/>
              <a:t>the approximately 415,000 children in foster care in 2014, nearly </a:t>
            </a:r>
            <a:r>
              <a:rPr lang="en-US" dirty="0">
                <a:solidFill>
                  <a:srgbClr val="FF0000"/>
                </a:solidFill>
              </a:rPr>
              <a:t>270,000 </a:t>
            </a:r>
            <a:r>
              <a:rPr lang="en-US" dirty="0"/>
              <a:t>were in elementary and secondary schools</a:t>
            </a:r>
            <a:r>
              <a:rPr lang="en-US" dirty="0" smtClean="0"/>
              <a:t>.</a:t>
            </a:r>
          </a:p>
          <a:p>
            <a:r>
              <a:rPr lang="en-US" dirty="0" smtClean="0"/>
              <a:t>Studies </a:t>
            </a:r>
            <a:r>
              <a:rPr lang="en-US" dirty="0"/>
              <a:t>find that children in foster care are much more likely than their peers to </a:t>
            </a:r>
            <a:r>
              <a:rPr lang="en-US" dirty="0">
                <a:solidFill>
                  <a:srgbClr val="FF0000"/>
                </a:solidFill>
              </a:rPr>
              <a:t>struggle academically and fall behind in school</a:t>
            </a:r>
            <a:r>
              <a:rPr lang="en-US" dirty="0"/>
              <a:t>. </a:t>
            </a:r>
            <a:endParaRPr lang="en-US" dirty="0" smtClean="0"/>
          </a:p>
          <a:p>
            <a:r>
              <a:rPr lang="en-US" dirty="0" smtClean="0"/>
              <a:t>Students </a:t>
            </a:r>
            <a:r>
              <a:rPr lang="en-US" dirty="0"/>
              <a:t>in foster care at age 17 are </a:t>
            </a:r>
            <a:r>
              <a:rPr lang="en-US" dirty="0">
                <a:solidFill>
                  <a:srgbClr val="FF0000"/>
                </a:solidFill>
              </a:rPr>
              <a:t>also less likely to graduate </a:t>
            </a:r>
            <a:r>
              <a:rPr lang="en-US" dirty="0"/>
              <a:t>from high school, with only 65 percent graduating by </a:t>
            </a:r>
            <a:r>
              <a:rPr lang="en-US"/>
              <a:t>age </a:t>
            </a:r>
            <a:r>
              <a:rPr lang="en-US" smtClean="0"/>
              <a:t>21 </a:t>
            </a:r>
            <a:r>
              <a:rPr lang="en-US" dirty="0"/>
              <a:t>compared to 86 percent among all youth ages 18 to </a:t>
            </a:r>
            <a:r>
              <a:rPr lang="en-US" dirty="0" smtClean="0"/>
              <a:t>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Collaboration between SPPS and Ramsey County</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Ramsey County has appointed a POC and emailed SPPS</a:t>
            </a:r>
          </a:p>
          <a:p>
            <a:r>
              <a:rPr lang="en-US" dirty="0" smtClean="0"/>
              <a:t>SPPS has appointed a POC</a:t>
            </a:r>
          </a:p>
          <a:p>
            <a:r>
              <a:rPr lang="en-US" dirty="0" smtClean="0"/>
              <a:t>St. Paul Public Schools will transport foster care students if they are placed within the city of St. Paul</a:t>
            </a:r>
          </a:p>
          <a:p>
            <a:r>
              <a:rPr lang="en-US" dirty="0" smtClean="0"/>
              <a:t>Ramsey County will transport foster care students if they are placed out side of the city of St. Paul</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collaborations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LEA will try to get student on a regular route</a:t>
            </a:r>
          </a:p>
          <a:p>
            <a:pPr lvl="1"/>
            <a:r>
              <a:rPr lang="en-US" dirty="0" smtClean="0"/>
              <a:t>County will pick up “above and beyond” costs</a:t>
            </a:r>
          </a:p>
          <a:p>
            <a:pPr lvl="1">
              <a:buNone/>
            </a:pPr>
            <a:endParaRPr lang="en-US" dirty="0" smtClean="0"/>
          </a:p>
          <a:p>
            <a:pPr lvl="1">
              <a:buFont typeface="Arial" pitchFamily="34" charset="0"/>
              <a:buChar char="•"/>
            </a:pPr>
            <a:r>
              <a:rPr lang="en-US" sz="3600" dirty="0" smtClean="0"/>
              <a:t>Where are you in the process </a:t>
            </a:r>
          </a:p>
          <a:p>
            <a:pPr lvl="2"/>
            <a:r>
              <a:rPr lang="en-US" sz="3600" dirty="0" smtClean="0"/>
              <a:t>(you have 33 days!)</a:t>
            </a:r>
          </a:p>
          <a:p>
            <a:pPr lvl="1">
              <a:buFont typeface="Arial" pitchFamily="34" charset="0"/>
              <a:buChar char="•"/>
            </a:pPr>
            <a:r>
              <a:rPr lang="en-US" sz="3600" dirty="0" smtClean="0"/>
              <a:t>Other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Future considerations</a:t>
            </a:r>
            <a:endParaRPr lang="en-US" dirty="0">
              <a:solidFill>
                <a:srgbClr val="FF0000"/>
              </a:solidFill>
            </a:endParaRPr>
          </a:p>
        </p:txBody>
      </p:sp>
      <p:sp>
        <p:nvSpPr>
          <p:cNvPr id="3" name="Content Placeholder 2"/>
          <p:cNvSpPr>
            <a:spLocks noGrp="1"/>
          </p:cNvSpPr>
          <p:nvPr>
            <p:ph idx="1"/>
          </p:nvPr>
        </p:nvSpPr>
        <p:spPr>
          <a:xfrm>
            <a:off x="0" y="1685776"/>
            <a:ext cx="8229600" cy="6464060"/>
          </a:xfrm>
        </p:spPr>
        <p:txBody>
          <a:bodyPr>
            <a:normAutofit fontScale="92500" lnSpcReduction="20000"/>
          </a:bodyPr>
          <a:lstStyle/>
          <a:p>
            <a:r>
              <a:rPr lang="en-US" dirty="0" smtClean="0"/>
              <a:t>Best Interest Determination guidelines, includes consultation with schools/liaisons</a:t>
            </a:r>
          </a:p>
          <a:p>
            <a:r>
              <a:rPr lang="en-US" dirty="0" smtClean="0"/>
              <a:t>Guidance from MDE and DHS in developing MOU between </a:t>
            </a:r>
            <a:r>
              <a:rPr lang="en-US" sz="2200" dirty="0" smtClean="0"/>
              <a:t>LEAs</a:t>
            </a:r>
            <a:r>
              <a:rPr lang="en-US" dirty="0" smtClean="0"/>
              <a:t> and CWA (Child Welfare Agencies)</a:t>
            </a:r>
          </a:p>
          <a:p>
            <a:pPr lvl="1"/>
            <a:r>
              <a:rPr lang="en-US" dirty="0"/>
              <a:t>Sample from NAEHCY and AASA </a:t>
            </a:r>
            <a:endParaRPr lang="en-US" dirty="0" smtClean="0"/>
          </a:p>
          <a:p>
            <a:r>
              <a:rPr lang="en-US" dirty="0" smtClean="0"/>
              <a:t>Dispute resolution process</a:t>
            </a:r>
          </a:p>
          <a:p>
            <a:pPr lvl="1"/>
            <a:r>
              <a:rPr lang="en-US" dirty="0"/>
              <a:t>Sample from </a:t>
            </a:r>
            <a:r>
              <a:rPr lang="en-US" dirty="0" smtClean="0"/>
              <a:t>NAEHCY</a:t>
            </a:r>
          </a:p>
          <a:p>
            <a:r>
              <a:rPr lang="en-US" dirty="0" smtClean="0"/>
              <a:t>"Foster </a:t>
            </a:r>
            <a:r>
              <a:rPr lang="en-US" dirty="0"/>
              <a:t>care" means 24 hour substitute care for children placed away from their parents or guardian and for whom a responsible social services agency has placement and care responsibility</a:t>
            </a:r>
            <a:r>
              <a:rPr lang="en-US" dirty="0" smtClean="0"/>
              <a:t>.  What about kinship placements?</a:t>
            </a:r>
          </a:p>
          <a:p>
            <a:pPr marL="0" indent="0">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Scenarios: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514350" indent="-514350">
              <a:buAutoNum type="arabicParenR"/>
            </a:pPr>
            <a:r>
              <a:rPr lang="en-US" dirty="0" smtClean="0"/>
              <a:t>Siblings are placed in emergency foster care on Dec. 9, 2016 in Minneapolis. They attend school in Eagan, who is responsible for transportation?</a:t>
            </a:r>
          </a:p>
          <a:p>
            <a:pPr marL="514350" indent="-514350">
              <a:buAutoNum type="arabicParenR"/>
            </a:pPr>
            <a:r>
              <a:rPr lang="en-US" dirty="0" smtClean="0"/>
              <a:t>Siblings are placed in emergency foster care on Jan 15, 2017 in Minneapolis. They attend school in Eagan, who is responsible for transportation?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144"/>
            <a:ext cx="8229600" cy="1143000"/>
          </a:xfrm>
        </p:spPr>
        <p:txBody>
          <a:bodyPr/>
          <a:lstStyle/>
          <a:p>
            <a:r>
              <a:rPr lang="en-US" dirty="0" smtClean="0">
                <a:solidFill>
                  <a:srgbClr val="FF0000"/>
                </a:solidFill>
              </a:rPr>
              <a:t>Contact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Anne.mcinerney@spps.org</a:t>
            </a:r>
            <a:endParaRPr lang="en-US" dirty="0" smtClean="0"/>
          </a:p>
          <a:p>
            <a:r>
              <a:rPr lang="en-US" dirty="0" smtClean="0">
                <a:hlinkClick r:id="rId3"/>
              </a:rPr>
              <a:t>Cindy.McGowan@spps.org</a:t>
            </a:r>
            <a:endParaRPr lang="en-US" dirty="0" smtClean="0"/>
          </a:p>
          <a:p>
            <a:r>
              <a:rPr lang="en-US" dirty="0" smtClean="0">
                <a:hlinkClick r:id="rId4"/>
              </a:rPr>
              <a:t>Lynn.broberg@spps.org</a:t>
            </a:r>
            <a:r>
              <a:rPr lang="en-US" dirty="0" smtClean="0"/>
              <a:t> </a:t>
            </a:r>
          </a:p>
          <a:p>
            <a:endParaRPr lang="en-US" dirty="0" smtClean="0"/>
          </a:p>
          <a:p>
            <a:r>
              <a:rPr lang="en-US" dirty="0" smtClean="0"/>
              <a:t>MAEHCY meetings and  </a:t>
            </a:r>
            <a:r>
              <a:rPr lang="en-US" dirty="0" err="1" smtClean="0"/>
              <a:t>listserve</a:t>
            </a:r>
            <a:r>
              <a:rPr lang="en-US" dirty="0" smtClean="0"/>
              <a:t>- contact Anne </a:t>
            </a:r>
            <a:r>
              <a:rPr lang="en-US" dirty="0" err="1" smtClean="0"/>
              <a:t>McInerney</a:t>
            </a:r>
            <a:endParaRPr lang="en-US" dirty="0" smtClean="0"/>
          </a:p>
          <a:p>
            <a:r>
              <a:rPr lang="en-US" dirty="0" smtClean="0"/>
              <a:t>National Association for the Education of Homeless Children and Youth</a:t>
            </a:r>
          </a:p>
          <a:p>
            <a:pPr lvl="1"/>
            <a:r>
              <a:rPr lang="en-US" dirty="0" smtClean="0"/>
              <a:t>http://www.naehcy.org/sites/default/files/dl/legis/FootnoteSUMMARYJuly16.pdf</a:t>
            </a:r>
          </a:p>
          <a:p>
            <a:endParaRPr lang="en-US" dirty="0"/>
          </a:p>
        </p:txBody>
      </p:sp>
    </p:spTree>
    <p:extLst>
      <p:ext uri="{BB962C8B-B14F-4D97-AF65-F5344CB8AC3E}">
        <p14:creationId xmlns:p14="http://schemas.microsoft.com/office/powerpoint/2010/main" val="624323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1"/>
            <a:ext cx="8229600" cy="5334000"/>
          </a:xfrm>
        </p:spPr>
        <p:txBody>
          <a:bodyPr>
            <a:normAutofit fontScale="77500" lnSpcReduction="20000"/>
          </a:bodyPr>
          <a:lstStyle/>
          <a:p>
            <a:r>
              <a:rPr lang="en-US" sz="3800" dirty="0" smtClean="0"/>
              <a:t>Children in foster care experience much higher levels of residential and school instability than their peers; one study showed that 75 percent of children in foster care made an </a:t>
            </a:r>
            <a:r>
              <a:rPr lang="en-US" sz="3800" dirty="0" smtClean="0">
                <a:solidFill>
                  <a:srgbClr val="FF0000"/>
                </a:solidFill>
              </a:rPr>
              <a:t>unscheduled school change </a:t>
            </a:r>
            <a:r>
              <a:rPr lang="en-US" sz="3800" dirty="0" smtClean="0"/>
              <a:t>in one school year, compared to less than 40 percent for children not in foster care.</a:t>
            </a:r>
          </a:p>
          <a:p>
            <a:r>
              <a:rPr lang="en-US" sz="3800" dirty="0" smtClean="0"/>
              <a:t> Unplanned school changes may be associated with </a:t>
            </a:r>
            <a:r>
              <a:rPr lang="en-US" sz="3800" dirty="0" smtClean="0">
                <a:solidFill>
                  <a:srgbClr val="FF0000"/>
                </a:solidFill>
              </a:rPr>
              <a:t>delays in children’s academic progress</a:t>
            </a:r>
            <a:r>
              <a:rPr lang="en-US" sz="3800" dirty="0" smtClean="0"/>
              <a:t>, leaving highly mobile students potentially more likely to fall behind their less mobile peers academically.</a:t>
            </a:r>
          </a:p>
          <a:p>
            <a:r>
              <a:rPr lang="en-US" sz="3800" dirty="0" smtClean="0"/>
              <a:t>Children experiencing this type of instability, including many students in foster care, are thus more likely to face a variety of </a:t>
            </a:r>
            <a:r>
              <a:rPr lang="en-US" sz="3800" dirty="0" smtClean="0">
                <a:solidFill>
                  <a:srgbClr val="FF0000"/>
                </a:solidFill>
              </a:rPr>
              <a:t>academic difficulties.</a:t>
            </a:r>
            <a:r>
              <a:rPr lang="en-US" sz="3800" b="1" dirty="0" smtClean="0">
                <a:solidFill>
                  <a:srgbClr val="FF0000"/>
                </a:solidFill>
              </a:rPr>
              <a:t> </a:t>
            </a:r>
          </a:p>
          <a:p>
            <a:pPr>
              <a:buNone/>
            </a:pPr>
            <a:endParaRPr lang="en-US" sz="2800" b="1" dirty="0" smtClean="0"/>
          </a:p>
          <a:p>
            <a:endParaRPr lang="en-US" sz="2800" b="1" dirty="0" smtClean="0"/>
          </a:p>
          <a:p>
            <a:endParaRPr lang="en-US" dirty="0"/>
          </a:p>
        </p:txBody>
      </p:sp>
      <p:sp>
        <p:nvSpPr>
          <p:cNvPr id="6" name="TextBox 5"/>
          <p:cNvSpPr txBox="1"/>
          <p:nvPr/>
        </p:nvSpPr>
        <p:spPr>
          <a:xfrm>
            <a:off x="457200" y="5638800"/>
            <a:ext cx="8077200" cy="1446550"/>
          </a:xfrm>
          <a:prstGeom prst="rect">
            <a:avLst/>
          </a:prstGeom>
          <a:noFill/>
        </p:spPr>
        <p:txBody>
          <a:bodyPr wrap="square" rtlCol="0">
            <a:spAutoFit/>
          </a:bodyPr>
          <a:lstStyle/>
          <a:p>
            <a:pPr algn="ctr"/>
            <a:r>
              <a:rPr lang="en-US" sz="1000" b="1" dirty="0" smtClean="0"/>
              <a:t>Non-Regulatory Guidance: </a:t>
            </a:r>
            <a:br>
              <a:rPr lang="en-US" sz="1000" b="1" dirty="0" smtClean="0"/>
            </a:br>
            <a:r>
              <a:rPr lang="en-US" sz="1000" b="1" dirty="0" smtClean="0"/>
              <a:t>Ensuring Educational Stability for Children in Foster Care</a:t>
            </a:r>
            <a:br>
              <a:rPr lang="en-US" sz="1000" b="1" dirty="0" smtClean="0"/>
            </a:br>
            <a:r>
              <a:rPr lang="en-US" sz="1000" dirty="0" smtClean="0"/>
              <a:t/>
            </a:r>
            <a:br>
              <a:rPr lang="en-US" sz="1000" dirty="0" smtClean="0"/>
            </a:br>
            <a:r>
              <a:rPr lang="en-US" sz="1000" dirty="0" smtClean="0"/>
              <a:t> U.S. Department of Education and U.S. Department of Health and Human Services </a:t>
            </a:r>
            <a:br>
              <a:rPr lang="en-US" sz="1000" dirty="0" smtClean="0"/>
            </a:br>
            <a:r>
              <a:rPr lang="en-US" sz="1000" dirty="0" smtClean="0"/>
              <a:t>Guidance on the Foster Care Provisions in Title I, Part A of the Elementary and Secondary Education Act of 1965, as Amended by the Every Student Succeeds Act of 2015 </a:t>
            </a:r>
            <a:br>
              <a:rPr lang="en-US" sz="1000" dirty="0" smtClean="0"/>
            </a:br>
            <a:r>
              <a:rPr lang="en-US" sz="1000" dirty="0" smtClean="0"/>
              <a:t>June 23, 2016</a:t>
            </a:r>
            <a:r>
              <a:rPr lang="en-US" sz="1000" b="1" dirty="0" smtClean="0"/>
              <a:t> </a:t>
            </a:r>
            <a:endParaRPr lang="en-US" sz="10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Fostering Connections to Success and Increasing Adoptions Act of 2008 </a:t>
            </a:r>
            <a:r>
              <a:rPr lang="en-US" b="1" dirty="0"/>
              <a:t>	</a:t>
            </a:r>
          </a:p>
        </p:txBody>
      </p:sp>
      <p:sp>
        <p:nvSpPr>
          <p:cNvPr id="3" name="Content Placeholder 2"/>
          <p:cNvSpPr>
            <a:spLocks noGrp="1"/>
          </p:cNvSpPr>
          <p:nvPr>
            <p:ph idx="1"/>
          </p:nvPr>
        </p:nvSpPr>
        <p:spPr/>
        <p:txBody>
          <a:bodyPr>
            <a:normAutofit fontScale="85000" lnSpcReduction="20000"/>
          </a:bodyPr>
          <a:lstStyle/>
          <a:p>
            <a:r>
              <a:rPr lang="en-US" dirty="0" smtClean="0"/>
              <a:t>Includes all children placed in out-of-home care</a:t>
            </a:r>
          </a:p>
          <a:p>
            <a:r>
              <a:rPr lang="en-US" dirty="0" smtClean="0"/>
              <a:t>May stay in the </a:t>
            </a:r>
            <a:r>
              <a:rPr lang="en-US" b="1" dirty="0" smtClean="0"/>
              <a:t>same school</a:t>
            </a:r>
            <a:r>
              <a:rPr lang="en-US" dirty="0" smtClean="0"/>
              <a:t> they attended before they became homeless and may receive transportation to that school= </a:t>
            </a:r>
            <a:r>
              <a:rPr lang="en-US" u="sng" dirty="0" smtClean="0"/>
              <a:t>school of origin</a:t>
            </a:r>
          </a:p>
          <a:p>
            <a:pPr lvl="1"/>
            <a:r>
              <a:rPr lang="en-US" dirty="0" smtClean="0"/>
              <a:t>For the duration they are in foster care</a:t>
            </a:r>
          </a:p>
          <a:p>
            <a:r>
              <a:rPr lang="en-US" dirty="0" smtClean="0"/>
              <a:t>May enroll in any school </a:t>
            </a:r>
            <a:r>
              <a:rPr lang="en-US" b="1" dirty="0" smtClean="0"/>
              <a:t>without proof</a:t>
            </a:r>
            <a:r>
              <a:rPr lang="en-US" dirty="0" smtClean="0"/>
              <a:t> of resident status, immunizations, school records, guardianship or other documents</a:t>
            </a:r>
          </a:p>
          <a:p>
            <a:r>
              <a:rPr lang="en-US" dirty="0" smtClean="0"/>
              <a:t>Automatically qualify for </a:t>
            </a:r>
            <a:r>
              <a:rPr lang="en-US" b="1" dirty="0" smtClean="0"/>
              <a:t>free school meals</a:t>
            </a:r>
          </a:p>
          <a:p>
            <a:r>
              <a:rPr lang="en-US" dirty="0" smtClean="0"/>
              <a:t>Transportation may be paid by “foster care maintenance payments” for IV-eligible children</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McKinney Vento rights review</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May stay in the </a:t>
            </a:r>
            <a:r>
              <a:rPr lang="en-US" b="1" dirty="0" smtClean="0"/>
              <a:t>same school</a:t>
            </a:r>
            <a:r>
              <a:rPr lang="en-US" dirty="0" smtClean="0"/>
              <a:t> they attended before they became homeless and may receive transportation to that school= school of origin</a:t>
            </a:r>
          </a:p>
          <a:p>
            <a:r>
              <a:rPr lang="en-US" dirty="0" smtClean="0"/>
              <a:t>Automatically qualify for </a:t>
            </a:r>
            <a:r>
              <a:rPr lang="en-US" b="1" dirty="0" smtClean="0"/>
              <a:t>free school meals</a:t>
            </a:r>
            <a:endParaRPr lang="en-US" dirty="0" smtClean="0"/>
          </a:p>
          <a:p>
            <a:r>
              <a:rPr lang="en-US" dirty="0" smtClean="0"/>
              <a:t>May enroll in any school </a:t>
            </a:r>
            <a:r>
              <a:rPr lang="en-US" b="1" dirty="0" smtClean="0"/>
              <a:t>without proof</a:t>
            </a:r>
            <a:r>
              <a:rPr lang="en-US" dirty="0" smtClean="0"/>
              <a:t> of resident status, immunizations, school records, guardianship or other documents</a:t>
            </a:r>
          </a:p>
          <a:p>
            <a:r>
              <a:rPr lang="en-US" dirty="0" smtClean="0"/>
              <a:t>Until Dec. 10, Includes students experiencing homelessness and children “awaiting foster care”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4706"/>
            <a:ext cx="8229600" cy="5248494"/>
          </a:xfrm>
        </p:spPr>
        <p:txBody>
          <a:bodyPr>
            <a:noAutofit/>
          </a:bodyPr>
          <a:lstStyle/>
          <a:p>
            <a:pPr>
              <a:buNone/>
            </a:pPr>
            <a:endParaRPr lang="en-US" sz="1050" dirty="0"/>
          </a:p>
          <a:p>
            <a:r>
              <a:rPr lang="en-US" sz="2000" dirty="0"/>
              <a:t>State Title I Plans must describe the steps </a:t>
            </a:r>
            <a:r>
              <a:rPr lang="en-US" sz="2000" dirty="0">
                <a:solidFill>
                  <a:srgbClr val="FF0000"/>
                </a:solidFill>
              </a:rPr>
              <a:t>the SEA will take to ensure collaboration with the State child welfare agency to ensure the educational stability </a:t>
            </a:r>
            <a:r>
              <a:rPr lang="en-US" sz="2000" dirty="0"/>
              <a:t>of children or youth in foster care, including assurances that: </a:t>
            </a:r>
          </a:p>
          <a:p>
            <a:r>
              <a:rPr lang="en-US" sz="2000" dirty="0"/>
              <a:t>Foster youth are enrolled or </a:t>
            </a:r>
            <a:r>
              <a:rPr lang="en-US" sz="2000" dirty="0">
                <a:solidFill>
                  <a:srgbClr val="FF0000"/>
                </a:solidFill>
              </a:rPr>
              <a:t>remain in their school of origin, </a:t>
            </a:r>
            <a:r>
              <a:rPr lang="en-US" sz="2000" dirty="0"/>
              <a:t>unless a determination is made that it is not in their </a:t>
            </a:r>
            <a:r>
              <a:rPr lang="en-US" sz="2000" dirty="0">
                <a:solidFill>
                  <a:srgbClr val="FF0000"/>
                </a:solidFill>
              </a:rPr>
              <a:t>best </a:t>
            </a:r>
            <a:r>
              <a:rPr lang="en-US" sz="2000" dirty="0" smtClean="0">
                <a:solidFill>
                  <a:srgbClr val="FF0000"/>
                </a:solidFill>
              </a:rPr>
              <a:t>interest</a:t>
            </a:r>
            <a:endParaRPr lang="en-US" sz="2000" dirty="0">
              <a:solidFill>
                <a:srgbClr val="FF0000"/>
              </a:solidFill>
            </a:endParaRPr>
          </a:p>
          <a:p>
            <a:r>
              <a:rPr lang="en-US" sz="2000" dirty="0"/>
              <a:t>The determination will be based on </a:t>
            </a:r>
            <a:r>
              <a:rPr lang="en-US" sz="2000" dirty="0">
                <a:solidFill>
                  <a:srgbClr val="FF0000"/>
                </a:solidFill>
              </a:rPr>
              <a:t>best interest factors</a:t>
            </a:r>
            <a:r>
              <a:rPr lang="en-US" sz="2000" dirty="0"/>
              <a:t>, including consideration of the appropriateness of the current educational setting, and the proximity to the school in which the child is enrolled at the time of </a:t>
            </a:r>
            <a:r>
              <a:rPr lang="en-US" sz="2000" dirty="0" smtClean="0"/>
              <a:t>placement</a:t>
            </a:r>
            <a:endParaRPr lang="en-US" sz="2000" dirty="0"/>
          </a:p>
          <a:p>
            <a:r>
              <a:rPr lang="en-US" sz="2000" dirty="0"/>
              <a:t>When a determination is made that it is not in the child’s best interest to remain in the school of origin, the child will be </a:t>
            </a:r>
            <a:r>
              <a:rPr lang="en-US" sz="2000" dirty="0">
                <a:solidFill>
                  <a:srgbClr val="FF0000"/>
                </a:solidFill>
              </a:rPr>
              <a:t>immediately enrolled </a:t>
            </a:r>
            <a:r>
              <a:rPr lang="en-US" sz="2000" dirty="0"/>
              <a:t>in a new </a:t>
            </a:r>
            <a:r>
              <a:rPr lang="en-US" sz="2000" dirty="0" smtClean="0"/>
              <a:t>school</a:t>
            </a:r>
            <a:endParaRPr lang="en-US" sz="2000" dirty="0"/>
          </a:p>
          <a:p>
            <a:pPr>
              <a:buNone/>
            </a:pPr>
            <a:endParaRPr lang="en-US" sz="1050" dirty="0"/>
          </a:p>
          <a:p>
            <a:pPr>
              <a:buNone/>
            </a:pPr>
            <a:r>
              <a:rPr lang="en-US" sz="1050" dirty="0"/>
              <a:t> </a:t>
            </a:r>
          </a:p>
        </p:txBody>
      </p:sp>
      <p:sp>
        <p:nvSpPr>
          <p:cNvPr id="4" name="Title 3"/>
          <p:cNvSpPr>
            <a:spLocks noGrp="1"/>
          </p:cNvSpPr>
          <p:nvPr>
            <p:ph type="title"/>
          </p:nvPr>
        </p:nvSpPr>
        <p:spPr/>
        <p:txBody>
          <a:bodyPr>
            <a:normAutofit fontScale="90000"/>
          </a:bodyPr>
          <a:lstStyle/>
          <a:p>
            <a:r>
              <a:rPr lang="en-US" dirty="0" smtClean="0">
                <a:solidFill>
                  <a:srgbClr val="FF0000"/>
                </a:solidFill>
              </a:rPr>
              <a:t>ESSA: Implications for students in Foster Care (Fostering Connections)</a:t>
            </a:r>
            <a:endParaRPr lang="en-US" dirty="0">
              <a:solidFill>
                <a:srgbClr val="FF0000"/>
              </a:solidFill>
            </a:endParaRPr>
          </a:p>
        </p:txBody>
      </p:sp>
    </p:spTree>
    <p:extLst>
      <p:ext uri="{BB962C8B-B14F-4D97-AF65-F5344CB8AC3E}">
        <p14:creationId xmlns:p14="http://schemas.microsoft.com/office/powerpoint/2010/main" val="7940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 ESSA</a:t>
            </a:r>
            <a:endParaRPr lang="en-US"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a:buNone/>
            </a:pPr>
            <a:r>
              <a:rPr lang="en-US" dirty="0" smtClean="0"/>
              <a:t>52 “(g) OTHER PLAN PROVISIONS.— (1) DESCRIPTIONS.—Each State plan shall describe...(E) the steps a State educational agency will take to ensure collaboration with the State agency responsible for administering the State plans under parts B and E of title IV of the Social Security Act (42 U.S.C. 621 et seq. and 670 et seq.) to ensure the educational stability of children in foster care, including assurances that— (</a:t>
            </a:r>
            <a:r>
              <a:rPr lang="en-US" dirty="0" err="1" smtClean="0"/>
              <a:t>i</a:t>
            </a:r>
            <a:r>
              <a:rPr lang="en-US" dirty="0" smtClean="0"/>
              <a:t>) any such child enrolls or remains in such child’s </a:t>
            </a:r>
            <a:r>
              <a:rPr lang="en-US" sz="5000" b="1" dirty="0" smtClean="0"/>
              <a:t>school of origin</a:t>
            </a:r>
            <a:r>
              <a:rPr lang="en-US" sz="5000" dirty="0" smtClean="0"/>
              <a:t>, </a:t>
            </a:r>
            <a:r>
              <a:rPr lang="en-US" dirty="0" smtClean="0"/>
              <a:t>unless a determination is made that it is not in such child’s best interest to attend the school of origin, which decision shall be based on all factors relating to the child’s best interest, including consideration of the appropriateness of the current educational setting and the proximity to the school in which the child is enrolled at the time of placement.” 20 U.S.C. 6311(g)(1)(E)(</a:t>
            </a:r>
            <a:r>
              <a:rPr lang="en-US" dirty="0" err="1" smtClean="0"/>
              <a:t>i</a:t>
            </a:r>
            <a:r>
              <a:rPr lang="en-US" dirty="0" smtClean="0"/>
              <a:t>).</a:t>
            </a:r>
          </a:p>
          <a:p>
            <a:pPr>
              <a:buNone/>
            </a:pPr>
            <a:r>
              <a:rPr lang="en-US" dirty="0" smtClean="0"/>
              <a:t>53 “(g) OTHER PLAN PROVISIONS.— (1) DESCRIPTIONS.—Each State plan shall describe...(E) the steps a State educational agency will take to ensure collaboration with the State agency responsible for administering the State plans under parts B and E of title IV of the Social Security Act (42 U.S.C. 621 et seq. and 670 et seq.) to ensure the educational stability of children in foster care, including assurances that— (</a:t>
            </a:r>
            <a:r>
              <a:rPr lang="en-US" dirty="0" err="1" smtClean="0"/>
              <a:t>i</a:t>
            </a:r>
            <a:r>
              <a:rPr lang="en-US" dirty="0" smtClean="0"/>
              <a:t>) any such child enrolls or remains in such child’s school of origin, unless a determination is made that it is not in such </a:t>
            </a:r>
            <a:r>
              <a:rPr lang="en-US" sz="5000" b="1" dirty="0" smtClean="0"/>
              <a:t>child’s best interest </a:t>
            </a:r>
            <a:r>
              <a:rPr lang="en-US" dirty="0" smtClean="0"/>
              <a:t>to attend the school of origin, which decision shall be based on all factors relating to the child’s best interest, including consideration of the appropriateness of the current educational setting and the proximity to the school in which the child is enrolled at the time of placement.” 20 U.S.C. 6311(g)(1)(E)(</a:t>
            </a:r>
            <a:r>
              <a:rPr lang="en-US" dirty="0" err="1" smtClean="0"/>
              <a:t>i</a:t>
            </a:r>
            <a:r>
              <a:rPr lang="en-US" dirty="0" smtClean="0"/>
              <a:t>)</a:t>
            </a:r>
          </a:p>
          <a:p>
            <a:pPr>
              <a:buNone/>
            </a:pPr>
            <a:r>
              <a:rPr lang="en-US" dirty="0" smtClean="0"/>
              <a:t>54 “(g) OTHER PLAN PROVISIONS.— (1) DESCRIPTIONS.—Each State plan shall describe...(E) the steps a State educational agency will take to ensure collaboration with the State agency responsible for administering the State plans under parts B and E of title IV of the Social Security Act (42 U.S.C. 621 et seq. and 670 et seq.) to ensure the educational stability of children in foster care, including assurances that... (ii) when a determination is made that it is not in such child’s best interest to remain in the school of origin, the child is</a:t>
            </a:r>
            <a:r>
              <a:rPr lang="en-US" b="1" dirty="0" smtClean="0"/>
              <a:t> </a:t>
            </a:r>
            <a:r>
              <a:rPr lang="en-US" sz="5000" b="1" dirty="0" smtClean="0"/>
              <a:t>immediately enrolled </a:t>
            </a:r>
            <a:r>
              <a:rPr lang="en-US" dirty="0" smtClean="0"/>
              <a:t>in a new school, even if the child is unable to produce records normally required for enrollment” 20 U.S.C. 6311(g)(1)(E)(ii).</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letter from ED and HHS</a:t>
            </a:r>
            <a:endParaRPr lang="en-US" dirty="0"/>
          </a:p>
        </p:txBody>
      </p:sp>
      <p:sp>
        <p:nvSpPr>
          <p:cNvPr id="3" name="Content Placeholder 2"/>
          <p:cNvSpPr>
            <a:spLocks noGrp="1"/>
          </p:cNvSpPr>
          <p:nvPr>
            <p:ph sz="half" idx="1"/>
          </p:nvPr>
        </p:nvSpPr>
        <p:spPr/>
        <p:txBody>
          <a:bodyPr>
            <a:normAutofit fontScale="32500" lnSpcReduction="20000"/>
          </a:bodyPr>
          <a:lstStyle/>
          <a:p>
            <a:endParaRPr lang="en-US"/>
          </a:p>
        </p:txBody>
      </p:sp>
      <p:sp>
        <p:nvSpPr>
          <p:cNvPr id="4" name="Content Placeholder 3"/>
          <p:cNvSpPr>
            <a:spLocks noGrp="1"/>
          </p:cNvSpPr>
          <p:nvPr>
            <p:ph sz="half" idx="2"/>
          </p:nvPr>
        </p:nvSpPr>
        <p:spPr>
          <a:xfrm>
            <a:off x="4648200" y="1600200"/>
            <a:ext cx="4038600" cy="4876800"/>
          </a:xfrm>
        </p:spPr>
        <p:txBody>
          <a:bodyPr>
            <a:normAutofit fontScale="32500" lnSpcReduction="20000"/>
          </a:bodyPr>
          <a:lstStyle/>
          <a:p>
            <a:pPr>
              <a:buNone/>
            </a:pPr>
            <a:r>
              <a:rPr lang="en-US" sz="4900" u="sng" dirty="0" smtClean="0"/>
              <a:t>Fostering Connections Act, </a:t>
            </a:r>
            <a:r>
              <a:rPr lang="en-US" sz="4900" dirty="0" smtClean="0"/>
              <a:t>the plan must include:</a:t>
            </a:r>
          </a:p>
          <a:p>
            <a:pPr lvl="0"/>
            <a:r>
              <a:rPr lang="en-US" sz="4900" dirty="0" smtClean="0"/>
              <a:t>An assurance that each placement of the child in foster care takes into account the </a:t>
            </a:r>
            <a:r>
              <a:rPr lang="en-US" sz="4900" dirty="0" smtClean="0">
                <a:solidFill>
                  <a:srgbClr val="FF0000"/>
                </a:solidFill>
              </a:rPr>
              <a:t>appropriateness of the current educational setting and the proximity to the school in which the child was enrolled at the time of placement; </a:t>
            </a:r>
            <a:r>
              <a:rPr lang="en-US" sz="4900" dirty="0" smtClean="0"/>
              <a:t>and</a:t>
            </a:r>
          </a:p>
          <a:p>
            <a:pPr lvl="0"/>
            <a:r>
              <a:rPr lang="en-US" sz="4900" dirty="0" smtClean="0"/>
              <a:t>An assurance that the State Child Welfare Agency has </a:t>
            </a:r>
            <a:r>
              <a:rPr lang="en-US" sz="4900" dirty="0" smtClean="0">
                <a:solidFill>
                  <a:srgbClr val="FF0000"/>
                </a:solidFill>
              </a:rPr>
              <a:t>coordinated</a:t>
            </a:r>
            <a:r>
              <a:rPr lang="en-US" sz="4900" dirty="0" smtClean="0"/>
              <a:t> with the appropriate LEA(s) to ensure the child can remain in the school in which the child is enrolled at the time of each placement, or, if remaining in that school is not in the best interests of the child, assurances from the SCWA and LEA to </a:t>
            </a:r>
            <a:r>
              <a:rPr lang="en-US" sz="4900" dirty="0" smtClean="0">
                <a:solidFill>
                  <a:srgbClr val="FF0000"/>
                </a:solidFill>
              </a:rPr>
              <a:t>enroll the child immediately in a new school,</a:t>
            </a:r>
            <a:r>
              <a:rPr lang="en-US" sz="4900" dirty="0" smtClean="0"/>
              <a:t> with all of his or her educational records provided to the school. </a:t>
            </a:r>
          </a:p>
          <a:p>
            <a:r>
              <a:rPr lang="en-US" sz="4900" u="sng" dirty="0" smtClean="0">
                <a:hlinkClick r:id="rId3"/>
              </a:rPr>
              <a:t>http://www2.ed.gov/about/inits/ed/foster-care/index.html</a:t>
            </a:r>
            <a:r>
              <a:rPr lang="en-US" sz="4900" dirty="0" smtClean="0"/>
              <a:t>). </a:t>
            </a:r>
          </a:p>
          <a:p>
            <a:endParaRPr lang="en-US" dirty="0"/>
          </a:p>
        </p:txBody>
      </p:sp>
      <p:graphicFrame>
        <p:nvGraphicFramePr>
          <p:cNvPr id="46083" name="Object 3"/>
          <p:cNvGraphicFramePr>
            <a:graphicFrameLocks noChangeAspect="1"/>
          </p:cNvGraphicFramePr>
          <p:nvPr/>
        </p:nvGraphicFramePr>
        <p:xfrm>
          <a:off x="457200" y="1600200"/>
          <a:ext cx="4038600" cy="4876800"/>
        </p:xfrm>
        <a:graphic>
          <a:graphicData uri="http://schemas.openxmlformats.org/presentationml/2006/ole">
            <mc:AlternateContent xmlns:mc="http://schemas.openxmlformats.org/markup-compatibility/2006">
              <mc:Choice xmlns:v="urn:schemas-microsoft-com:vml" Requires="v">
                <p:oleObj spid="_x0000_s1026" name="Acrobat Document" r:id="rId4" imgW="5829199" imgH="7543800" progId="AcroExch.Document.11">
                  <p:embed/>
                </p:oleObj>
              </mc:Choice>
              <mc:Fallback>
                <p:oleObj name="Acrobat Document" r:id="rId4" imgW="5829199" imgH="7543800" progId="AcroExch.Document.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00200"/>
                        <a:ext cx="4038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The act requires that child welfare agencies provide a plan to ensure educational stability for</a:t>
            </a:r>
            <a:br>
              <a:rPr lang="en-US" sz="2400" dirty="0" smtClean="0"/>
            </a:br>
            <a:r>
              <a:rPr lang="en-US" sz="2400" dirty="0" smtClean="0"/>
              <a:t>foster children.</a:t>
            </a:r>
            <a:endParaRPr lang="en-US" sz="2400" dirty="0"/>
          </a:p>
        </p:txBody>
      </p:sp>
      <p:graphicFrame>
        <p:nvGraphicFramePr>
          <p:cNvPr id="24578" name="Object 2"/>
          <p:cNvGraphicFramePr>
            <a:graphicFrameLocks noGrp="1" noChangeAspect="1"/>
          </p:cNvGraphicFramePr>
          <p:nvPr>
            <p:ph sz="half" idx="2"/>
          </p:nvPr>
        </p:nvGraphicFramePr>
        <p:xfrm>
          <a:off x="533400" y="1524000"/>
          <a:ext cx="3886200" cy="5029200"/>
        </p:xfrm>
        <a:graphic>
          <a:graphicData uri="http://schemas.openxmlformats.org/presentationml/2006/ole">
            <mc:AlternateContent xmlns:mc="http://schemas.openxmlformats.org/markup-compatibility/2006">
              <mc:Choice xmlns:v="urn:schemas-microsoft-com:vml" Requires="v">
                <p:oleObj spid="_x0000_s2050" name="Acrobat Document" r:id="rId3" imgW="5829199" imgH="7543800" progId="AcroExch.Document.11">
                  <p:embed/>
                </p:oleObj>
              </mc:Choice>
              <mc:Fallback>
                <p:oleObj name="Acrobat Document" r:id="rId3" imgW="5829199" imgH="7543800" progId="AcroExch.Document.11">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4000"/>
                        <a:ext cx="3886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6" name="Content Placeholder 5"/>
          <p:cNvSpPr>
            <a:spLocks noGrp="1"/>
          </p:cNvSpPr>
          <p:nvPr>
            <p:ph sz="quarter" idx="4"/>
          </p:nvPr>
        </p:nvSpPr>
        <p:spPr>
          <a:xfrm>
            <a:off x="4645025" y="1752600"/>
            <a:ext cx="4041775" cy="4373563"/>
          </a:xfrm>
        </p:spPr>
        <p:txBody>
          <a:bodyPr>
            <a:normAutofit fontScale="55000" lnSpcReduction="20000"/>
          </a:bodyPr>
          <a:lstStyle/>
          <a:p>
            <a:pPr>
              <a:buNone/>
            </a:pPr>
            <a:r>
              <a:rPr lang="en-US" dirty="0" smtClean="0"/>
              <a:t>This includes:</a:t>
            </a:r>
          </a:p>
          <a:p>
            <a:pPr>
              <a:buNone/>
            </a:pPr>
            <a:r>
              <a:rPr lang="en-US" dirty="0" smtClean="0"/>
              <a:t> Assurances that placement of a child in foster care takes into account </a:t>
            </a:r>
            <a:r>
              <a:rPr lang="en-US" dirty="0" smtClean="0">
                <a:solidFill>
                  <a:srgbClr val="FF0000"/>
                </a:solidFill>
              </a:rPr>
              <a:t>the appropriateness of the current educational setting, and the proximity of the school in which a child is enrolled at the time of placement.</a:t>
            </a:r>
          </a:p>
          <a:p>
            <a:pPr>
              <a:buNone/>
            </a:pPr>
            <a:r>
              <a:rPr lang="en-US" dirty="0" smtClean="0"/>
              <a:t>Assurance that the state agency has coordinated with appropriate local educational agencies (as defined under section 9191 of the Elementary and Secondary Education Act of 1965) to ensure that a </a:t>
            </a:r>
            <a:r>
              <a:rPr lang="en-US" dirty="0" smtClean="0">
                <a:solidFill>
                  <a:srgbClr val="FF0000"/>
                </a:solidFill>
              </a:rPr>
              <a:t>child remains in the school in which they are enrolled at the time of placement</a:t>
            </a:r>
            <a:r>
              <a:rPr lang="en-US" dirty="0" smtClean="0"/>
              <a:t>.</a:t>
            </a:r>
          </a:p>
          <a:p>
            <a:pPr>
              <a:buNone/>
            </a:pPr>
            <a:r>
              <a:rPr lang="en-US" dirty="0" smtClean="0"/>
              <a:t> If remaining in such school is not in the best interests of a child, assurances by the state child welfare agency and the local education agencies to provide </a:t>
            </a:r>
            <a:r>
              <a:rPr lang="en-US" dirty="0" smtClean="0">
                <a:solidFill>
                  <a:srgbClr val="FF0000"/>
                </a:solidFill>
              </a:rPr>
              <a:t>immediate and appropriate enrollment </a:t>
            </a:r>
            <a:r>
              <a:rPr lang="en-US" dirty="0" smtClean="0"/>
              <a:t>in a new school, with all of a child’s educational records provided to the school.</a:t>
            </a:r>
          </a:p>
          <a:p>
            <a:pPr>
              <a:buNone/>
            </a:pPr>
            <a:r>
              <a:rPr lang="en-US" dirty="0" smtClean="0"/>
              <a:t>The act expands the definition </a:t>
            </a:r>
            <a:r>
              <a:rPr lang="en-US" dirty="0" smtClean="0">
                <a:solidFill>
                  <a:srgbClr val="FF0000"/>
                </a:solidFill>
              </a:rPr>
              <a:t>of “foster care maintenance payments” </a:t>
            </a:r>
            <a:r>
              <a:rPr lang="en-US" dirty="0" smtClean="0"/>
              <a:t>to include reasonable travel for a child to remain in the school in which they were enrolled at the time of placement. A Title IV-E agency has the discretion to determine what is considered reasonable travel.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831</TotalTime>
  <Words>3171</Words>
  <Application>Microsoft Office PowerPoint</Application>
  <PresentationFormat>On-screen Show (4:3)</PresentationFormat>
  <Paragraphs>153</Paragraphs>
  <Slides>24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Calibri</vt:lpstr>
      <vt:lpstr>Office Theme</vt:lpstr>
      <vt:lpstr>Acrobat Document</vt:lpstr>
      <vt:lpstr>ESSA and Fostering Connections</vt:lpstr>
      <vt:lpstr>What we know about students in foster care:</vt:lpstr>
      <vt:lpstr>PowerPoint Presentation</vt:lpstr>
      <vt:lpstr>Fostering Connections to Success and Increasing Adoptions Act of 2008  </vt:lpstr>
      <vt:lpstr>McKinney Vento rights review</vt:lpstr>
      <vt:lpstr>ESSA: Implications for students in Foster Care (Fostering Connections)</vt:lpstr>
      <vt:lpstr>In ESSA</vt:lpstr>
      <vt:lpstr>Joint letter from ED and HHS</vt:lpstr>
      <vt:lpstr>The act requires that child welfare agencies provide a plan to ensure educational stability for foster children.</vt:lpstr>
      <vt:lpstr>ESSA: Fostering Connections  State Points of Contact</vt:lpstr>
      <vt:lpstr>Local Points of Contact</vt:lpstr>
      <vt:lpstr>In ESSA</vt:lpstr>
      <vt:lpstr>10 Duties for MV Liaison</vt:lpstr>
      <vt:lpstr>How can we identify the foster youth?</vt:lpstr>
      <vt:lpstr>Nutrition Services Direct Certification Notification</vt:lpstr>
      <vt:lpstr>ESSA: Fostering Connections Transportation</vt:lpstr>
      <vt:lpstr>In ESSA</vt:lpstr>
      <vt:lpstr>Every Student Succeeds Act:  Implications for students “awaiting foster care”</vt:lpstr>
      <vt:lpstr>In ESSA</vt:lpstr>
      <vt:lpstr>Collaboration between SPPS and Ramsey County</vt:lpstr>
      <vt:lpstr>Other collaborations</vt:lpstr>
      <vt:lpstr>Future considerations</vt:lpstr>
      <vt:lpstr>Scenarios:</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 and Fostering Connections</dc:title>
  <dc:creator>e469748</dc:creator>
  <cp:lastModifiedBy>Larkey, Donna</cp:lastModifiedBy>
  <cp:revision>67</cp:revision>
  <dcterms:created xsi:type="dcterms:W3CDTF">2016-09-21T18:27:29Z</dcterms:created>
  <dcterms:modified xsi:type="dcterms:W3CDTF">2016-11-08T21:05:15Z</dcterms:modified>
</cp:coreProperties>
</file>